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Proxima Nova"/>
      <p:regular r:id="rId45"/>
      <p:bold r:id="rId46"/>
      <p:italic r:id="rId47"/>
      <p:boldItalic r:id="rId48"/>
    </p:embeddedFont>
    <p:embeddedFont>
      <p:font typeface="Nunito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822184f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f822184f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822184f0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f822184f0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822184f0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f822184f0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822184f0e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f822184f0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Esta el ciclo de vida de un proyecto de ML empieza por …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822184f0e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f822184f0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Hay varias herramientas para cada fase, no hay una herramienta que se use en las 4, uso s3 para jalar mis datos y luego preparo mi data con pandas y luego uso ts para después mandar mi modelo a Docker, si quiero usar sklearn y mandarlo a sagemaker requiere que vuelva a hacerlo de nuevo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822184f0e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f822184f0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Hyperparameter tunning impacta drásticamente el performace asi que deben tomarse en cuenta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Escoger hyperparametros buenos hará que el modelos chidos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Escoger hyperparametros malo hará que el modelo sea un fracaso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822184f0e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f822184f0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Escalabilidad es importante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 Es común crear un pipeline para testear cosas pero usalmente son difíciles de escalar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822184f0e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f822184f0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gobernanza, usualmente no entrenamos una vez el modelo y nos olvidamos de el y de donde vino, por cada modelo debería de haber una trazabilidad de : los hyperparametros , source code, performance metrics asi como quien y cuando entrenaron el dado modelo.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822184f0e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f822184f0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gobernanza, usualmente no entrenamos una vez el modelo y nos olvidamos de el y de donde vino, por cada modelo debería de haber una trazabilidad de : los hyperparametros , source code, performance metrics asi como quien y cuando entrenaron el dado modelo.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Tracking da la opcion de guardar codigo, configuraciones y resultados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Proyectos es analogo a un repo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Modelo da una interfaz agnostica a (general-format model) para hacer deploy donde sea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822184f3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f822184f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9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9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VokAGy8C6K4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iscord.gg/Mw77HPrgj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hyperlink" Target="https://www.amazon.com/DevOps-Software-Architects-Perspective-Engineering/dp/0134049845" TargetMode="External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fdn_RulD3rMbGi7SC_eNb4bwIvVl0Kf1/view?usp=sharing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hyperlink" Target="https://metaflow.org/" TargetMode="External"/><Relationship Id="rId5" Type="http://schemas.openxmlformats.org/officeDocument/2006/relationships/image" Target="../media/image39.png"/><Relationship Id="rId6" Type="http://schemas.openxmlformats.org/officeDocument/2006/relationships/hyperlink" Target="https://www.tensorflow.org/tfx" TargetMode="External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3.png"/><Relationship Id="rId5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7.gif"/><Relationship Id="rId5" Type="http://schemas.openxmlformats.org/officeDocument/2006/relationships/hyperlink" Target="https://drive.google.com/file/d/1Y3FOggGRVW1_esW7pTPiAcfqFdDMELTh/view?usp=sharing" TargetMode="External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hyperlink" Target="https://github.com/EiderDiaz/mlflow_tutorial" TargetMode="External"/><Relationship Id="rId5" Type="http://schemas.openxmlformats.org/officeDocument/2006/relationships/image" Target="../media/image4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hyperlink" Target="https://mlflow.org/docs/latest/tutorials-and-examples/tutorial.html" TargetMode="External"/><Relationship Id="rId5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5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gif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oreilly.com/library/view/introducing-mlops/9781492083283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hyperlink" Target="https://pages.dataiku.com/oreilly-introducing-mlops" TargetMode="External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oreilly.com/library/view/practical-mlops/9781098103002/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github.com/paiml/practical-mlops-book" TargetMode="External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www.youtube.com/watch?v=Ndxpo4PeEms" TargetMode="External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9"/>
          <p:cNvSpPr txBox="1"/>
          <p:nvPr/>
        </p:nvSpPr>
        <p:spPr>
          <a:xfrm>
            <a:off x="377100" y="157675"/>
            <a:ext cx="85797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Introduction To MLflow-An Open Source Platform for the Machine Learning Lifecycle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00" y="1246700"/>
            <a:ext cx="3430850" cy="34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400" y="2124202"/>
            <a:ext cx="3098375" cy="112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99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Extra: MLOps @ Discord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0438" y="695575"/>
            <a:ext cx="4143126" cy="4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1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Machine Learning en producción.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¡Enhorabuena! ¡Ya podemos ser ML Engineers!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" y="1276350"/>
            <a:ext cx="87820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3"/>
          <p:cNvSpPr txBox="1"/>
          <p:nvPr/>
        </p:nvSpPr>
        <p:spPr>
          <a:xfrm>
            <a:off x="235850" y="1648200"/>
            <a:ext cx="3176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¿Esto es lo mejor que tenemos?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294" y="844850"/>
            <a:ext cx="7111306" cy="37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DevOps ó Model of Service Lifecycle.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/>
        </p:nvSpPr>
        <p:spPr>
          <a:xfrm>
            <a:off x="0" y="1122150"/>
            <a:ext cx="29955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	Diseño de código.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Construcción.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Pruebas.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Empaquetado.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Liberación.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Configuración.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Monitoreo.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Devops: definición formal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5"/>
          <p:cNvSpPr txBox="1"/>
          <p:nvPr/>
        </p:nvSpPr>
        <p:spPr>
          <a:xfrm>
            <a:off x="377100" y="1251750"/>
            <a:ext cx="43704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“A set of practices intended to reduce the time between committing a change to a system and the change being placed into normal production, while ensuring high quality"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Bass, Weber Zhu, 2015.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5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550" y="831447"/>
            <a:ext cx="2357600" cy="34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La deuda técnica oculta en los sistemas de ML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687" y="1091575"/>
            <a:ext cx="8786627" cy="29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Ecosistema de ML Enero 2021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62700" y="-181625"/>
            <a:ext cx="10006702" cy="537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Otros sabores de MLOps diferentes a MLFlow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150" y="1613175"/>
            <a:ext cx="2179350" cy="10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8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2450" y="1613175"/>
            <a:ext cx="1945848" cy="10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6200" y="1610750"/>
            <a:ext cx="1945852" cy="109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712" y="997900"/>
            <a:ext cx="8496476" cy="30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400" y="3415775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Tensorflow Extended</a:t>
            </a: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/>
          <p:nvPr/>
        </p:nvSpPr>
        <p:spPr>
          <a:xfrm>
            <a:off x="1500000" y="1892550"/>
            <a:ext cx="61440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Principios de DevOps aplicados a ML🚀🚀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CRISP-DM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1"/>
          <p:cNvSpPr txBox="1"/>
          <p:nvPr/>
        </p:nvSpPr>
        <p:spPr>
          <a:xfrm>
            <a:off x="104950" y="695575"/>
            <a:ext cx="42090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Montserrat"/>
              <a:buChar char="+"/>
            </a:pP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Framework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buenas practicas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para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planear, organizar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ejecutar proyectos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datos. 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Montserrat"/>
              <a:buChar char="+"/>
            </a:pP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 importa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la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industria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en la que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aplique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proyecto.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Montserrat"/>
              <a:buChar char="+"/>
            </a:pP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 importa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presupuesto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para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ejecutar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proyecto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CRISP-DM define el proceso de trabajar con datos desde un punto de vista empresarial. </a:t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6825" y="207025"/>
            <a:ext cx="4719975" cy="47294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00FF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0725" y="1006650"/>
            <a:ext cx="5301225" cy="37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2"/>
          <p:cNvSpPr txBox="1"/>
          <p:nvPr/>
        </p:nvSpPr>
        <p:spPr>
          <a:xfrm>
            <a:off x="267749" y="255725"/>
            <a:ext cx="4334400" cy="10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3"/>
          <p:cNvPicPr preferRelativeResize="0"/>
          <p:nvPr/>
        </p:nvPicPr>
        <p:blipFill rotWithShape="1">
          <a:blip r:embed="rId4">
            <a:alphaModFix/>
          </a:blip>
          <a:srcRect b="9231" l="6127" r="2280" t="0"/>
          <a:stretch/>
        </p:blipFill>
        <p:spPr>
          <a:xfrm>
            <a:off x="1227061" y="345108"/>
            <a:ext cx="7355542" cy="445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3"/>
          <p:cNvSpPr txBox="1"/>
          <p:nvPr/>
        </p:nvSpPr>
        <p:spPr>
          <a:xfrm>
            <a:off x="363800" y="500250"/>
            <a:ext cx="2963400" cy="13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4"/>
          <p:cNvPicPr preferRelativeResize="0"/>
          <p:nvPr/>
        </p:nvPicPr>
        <p:blipFill rotWithShape="1">
          <a:blip r:embed="rId3">
            <a:alphaModFix/>
          </a:blip>
          <a:srcRect b="4707" l="3409" r="0" t="0"/>
          <a:stretch/>
        </p:blipFill>
        <p:spPr>
          <a:xfrm>
            <a:off x="648586" y="147299"/>
            <a:ext cx="8134051" cy="4620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3" name="Google Shape;34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4"/>
          <p:cNvSpPr txBox="1"/>
          <p:nvPr/>
        </p:nvSpPr>
        <p:spPr>
          <a:xfrm>
            <a:off x="363803" y="500244"/>
            <a:ext cx="3186300" cy="10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362" y="314010"/>
            <a:ext cx="8421276" cy="4515480"/>
          </a:xfrm>
          <a:prstGeom prst="rect">
            <a:avLst/>
          </a:prstGeom>
          <a:solidFill>
            <a:srgbClr val="000100"/>
          </a:solidFill>
          <a:ln>
            <a:noFill/>
          </a:ln>
        </p:spPr>
      </p:pic>
      <p:pic>
        <p:nvPicPr>
          <p:cNvPr id="350" name="Google Shape;35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5"/>
          <p:cNvSpPr txBox="1"/>
          <p:nvPr/>
        </p:nvSpPr>
        <p:spPr>
          <a:xfrm>
            <a:off x="363803" y="500244"/>
            <a:ext cx="3186300" cy="10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99" y="304676"/>
            <a:ext cx="8249802" cy="46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6"/>
          <p:cNvSpPr txBox="1"/>
          <p:nvPr/>
        </p:nvSpPr>
        <p:spPr>
          <a:xfrm>
            <a:off x="363803" y="500244"/>
            <a:ext cx="3186300" cy="10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6"/>
          <p:cNvSpPr/>
          <p:nvPr/>
        </p:nvSpPr>
        <p:spPr>
          <a:xfrm>
            <a:off x="3806456" y="2190307"/>
            <a:ext cx="1339800" cy="127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99" y="304676"/>
            <a:ext cx="8249802" cy="46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7"/>
          <p:cNvSpPr txBox="1"/>
          <p:nvPr/>
        </p:nvSpPr>
        <p:spPr>
          <a:xfrm>
            <a:off x="363803" y="500244"/>
            <a:ext cx="3186300" cy="101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7"/>
          <p:cNvSpPr/>
          <p:nvPr/>
        </p:nvSpPr>
        <p:spPr>
          <a:xfrm>
            <a:off x="3806456" y="2190307"/>
            <a:ext cx="1339800" cy="1275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8"/>
          <p:cNvSpPr txBox="1"/>
          <p:nvPr/>
        </p:nvSpPr>
        <p:spPr>
          <a:xfrm>
            <a:off x="4434650" y="1516950"/>
            <a:ext cx="44187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 MLFlow y primeros pasos.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8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MLFlow 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9"/>
          <p:cNvPicPr preferRelativeResize="0"/>
          <p:nvPr/>
        </p:nvPicPr>
        <p:blipFill rotWithShape="1">
          <a:blip r:embed="rId4">
            <a:alphaModFix/>
          </a:blip>
          <a:srcRect b="28206" l="3069" r="33515" t="16690"/>
          <a:stretch/>
        </p:blipFill>
        <p:spPr>
          <a:xfrm>
            <a:off x="1933850" y="1275825"/>
            <a:ext cx="4673475" cy="22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MLFlow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00" y="734200"/>
            <a:ext cx="6563086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Instalación de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 MLOps kit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71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Instalar conda 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Abrir conda navigator o crear un venv 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Instalar mlflow 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Abir el repo </a:t>
            </a:r>
            <a:r>
              <a:rPr i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https://github.com/EiderDiaz/mlflow_tutorial</a:t>
            </a:r>
            <a:endParaRPr i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Comenzar con Mlflow Tracking 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825" y="157675"/>
            <a:ext cx="872350" cy="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2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72"/>
          <p:cNvSpPr txBox="1"/>
          <p:nvPr/>
        </p:nvSpPr>
        <p:spPr>
          <a:xfrm>
            <a:off x="1500000" y="1854900"/>
            <a:ext cx="6144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Tutorial de MLFlow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13" name="Google Shape;4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7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6" name="Google Shape;41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4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4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5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5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6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6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7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8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lectura a la presentación de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end Machine Learning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MLFlow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🤖</a:t>
            </a:r>
            <a:r>
              <a:rPr b="0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💜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analizaremos cómo administrar las diferentes piezas de un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proyecto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su instalación usando Anaconda Navigator.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pasaremos a los aspectos prácticos y veremos algunos ejercicios en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💻🐍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fortalecer nuestra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capacidad de resolución de problemas</a:t>
            </a:r>
            <a:r>
              <a:rPr b="0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haremos uno o varios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retos</a:t>
            </a:r>
            <a:r>
              <a:rPr b="1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en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💻🐍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colaboración usando 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Breakout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rooms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volver y hacer un repaso de sesión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🤖</a:t>
            </a:r>
            <a:r>
              <a:rPr b="0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💜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hoy.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4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4"/>
          <p:cNvSpPr txBox="1"/>
          <p:nvPr/>
        </p:nvSpPr>
        <p:spPr>
          <a:xfrm>
            <a:off x="548850" y="8970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7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i="0" sz="17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Introducción a 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Machine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producción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7:00 - 7:20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Acerca de 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MLFlow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y primeros pasos.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Crowd-coding: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Tutorial de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MLFlow.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8:15 - 9:20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Introducing MLOps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100" y="1218200"/>
            <a:ext cx="2846784" cy="37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6"/>
          <p:cNvSpPr txBox="1"/>
          <p:nvPr/>
        </p:nvSpPr>
        <p:spPr>
          <a:xfrm>
            <a:off x="4060425" y="2302800"/>
            <a:ext cx="4599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Descarga una copia gratis aquí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100" y="1218200"/>
            <a:ext cx="2846775" cy="373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Practical MLOps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7"/>
          <p:cNvSpPr txBox="1"/>
          <p:nvPr/>
        </p:nvSpPr>
        <p:spPr>
          <a:xfrm>
            <a:off x="377100" y="1921875"/>
            <a:ext cx="36837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1: Intro to MLOps.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2: MLOps Foundations.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Checa el repo acá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8725" y="588375"/>
            <a:ext cx="3286053" cy="4110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000000" dist="19050">
              <a:srgbClr val="99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8"/>
          <p:cNvSpPr txBox="1"/>
          <p:nvPr/>
        </p:nvSpPr>
        <p:spPr>
          <a:xfrm>
            <a:off x="333525" y="1765200"/>
            <a:ext cx="34992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Link: ML Ops at Reasonable Scale feat. Jacopo Tagliabue @ Stanford MLSys Seminar</a:t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8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Video: Stanford MLSys Seminars</a:t>
            </a:r>
            <a:endParaRPr b="1" i="0" sz="30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8850" y="1063401"/>
            <a:ext cx="3284926" cy="328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